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4" r:id="rId2"/>
    <p:sldId id="293" r:id="rId3"/>
    <p:sldId id="330" r:id="rId4"/>
    <p:sldId id="295" r:id="rId5"/>
    <p:sldId id="287" r:id="rId6"/>
    <p:sldId id="331" r:id="rId7"/>
    <p:sldId id="318" r:id="rId8"/>
    <p:sldId id="309" r:id="rId9"/>
    <p:sldId id="319" r:id="rId10"/>
    <p:sldId id="312" r:id="rId11"/>
    <p:sldId id="332" r:id="rId12"/>
    <p:sldId id="333" r:id="rId1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FAFEC2"/>
    <a:srgbClr val="FF3300"/>
    <a:srgbClr val="481F67"/>
    <a:srgbClr val="0099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54" autoAdjust="0"/>
    <p:restoredTop sz="98415" autoAdjust="0"/>
  </p:normalViewPr>
  <p:slideViewPr>
    <p:cSldViewPr>
      <p:cViewPr>
        <p:scale>
          <a:sx n="60" d="100"/>
          <a:sy n="60" d="100"/>
        </p:scale>
        <p:origin x="-8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8" y="-84"/>
      </p:cViewPr>
      <p:guideLst>
        <p:guide orient="horz" pos="3108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C060A1-48B8-43E3-B236-8A206E6D82A3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CC5FDB-4B5A-471C-9DFB-122BF73D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137F-CD6A-42D0-9461-896F6E2F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ACC46-2D31-4DCD-86D4-8C4009F53489}" type="slidenum">
              <a:rPr lang="en-US" i="1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i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MĐ, YC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: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: in/ </a:t>
            </a:r>
            <a:r>
              <a:rPr lang="en-US" baseline="0" dirty="0" err="1" smtClean="0"/>
              <a:t>inh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riêng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Nam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F6594-B4DB-43ED-BC82-9B03FDD626C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về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trích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ngọn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mấy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(8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lục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tạo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thành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thêm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cuối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6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phẩy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8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chấm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ý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dễ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lẫn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(dang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tay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phếch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chải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hũ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rượu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vở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chủ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định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bảng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quan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phần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khung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kẻ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phếch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rưỡu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con, GV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(HS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16)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ADFAE-E671-4E53-995D-4EE38D3161D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44E2-F185-43AC-8735-FEA595C65E35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44E2-F185-43AC-8735-FEA595C65E35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C2EF-ECAC-458E-9856-CD3AA1C86D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60A0-1AED-4923-865F-0BBEBB68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F09-97B9-4188-A31F-69D21CEF8090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26FA-45BA-440A-8D02-571C9FCC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0DB-F308-4C08-B950-7DF7A77F0129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153A-22F0-4417-91C8-B431A2A0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62C2-1266-4856-9DEF-DC1A58EAAA15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47A5-5F95-46C0-A1DB-91B7FB32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3FDF-109B-4F15-B492-4DCFBC092F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8025-60D6-4F4E-B6A9-6F8BEA3C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2C20-D75F-4C1D-8B67-B9FA2F6E10FD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CFC9-9CE7-4CFB-80B7-FF8B077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5046-6913-42CA-AFB1-6E4812D4A07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9D28-C4CA-485A-8CE9-73A16EC9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4C9-285A-41C2-A25C-3869308E9B0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7F3B-7429-4DF1-9D41-279AA37D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0F18-D31B-401F-8B2F-801742E8E72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4B9F-F539-4EEF-85D0-82F1DE88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55E9-449B-46BF-A7DA-FCC574D7DAA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7B5F-5D10-4B89-A4B9-FDFECD09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7FC2-E8C3-4B44-B389-C8731173A8D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B14-A42F-4D7D-8E26-19C3E5DD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E2D5DB-A7B8-4B0A-8295-2F32606260A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81014-53C9-4A8F-9377-66EAD2C8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defTabSz="957263">
              <a:defRPr/>
            </a:pPr>
            <a:r>
              <a:rPr lang="en-US" smtClean="0"/>
              <a:t>www.themegallery.com</a:t>
            </a:r>
          </a:p>
        </p:txBody>
      </p:sp>
      <p:pic>
        <p:nvPicPr>
          <p:cNvPr id="5123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9" descr="RADI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5785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848600" y="40005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-17463" y="5259388"/>
            <a:ext cx="1806576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067425"/>
            <a:ext cx="464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3" name="WordArt 23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1628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NHÂN CHÍNH</a:t>
            </a:r>
          </a:p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ĐÓN CÁC THẦY CÔ GIÁO VỀ DỰ</a:t>
            </a:r>
            <a:endParaRPr lang="en-US" sz="40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8984" name="WordArt 24"/>
          <p:cNvSpPr>
            <a:spLocks noChangeArrowheads="1" noChangeShapeType="1" noTextEdit="1"/>
          </p:cNvSpPr>
          <p:nvPr/>
        </p:nvSpPr>
        <p:spPr bwMode="auto">
          <a:xfrm>
            <a:off x="1828800" y="2590800"/>
            <a:ext cx="5410200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en-US" sz="4400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8985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4076700" y="4116388"/>
            <a:ext cx="20716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7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3A4</a:t>
            </a:r>
          </a:p>
        </p:txBody>
      </p:sp>
      <p:sp>
        <p:nvSpPr>
          <p:cNvPr id="5131" name="WordArt 5"/>
          <p:cNvSpPr>
            <a:spLocks noChangeArrowheads="1" noChangeShapeType="1" noTextEdit="1"/>
          </p:cNvSpPr>
          <p:nvPr/>
        </p:nvSpPr>
        <p:spPr bwMode="auto">
          <a:xfrm>
            <a:off x="2819400" y="51054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Giáo viên: Nguyễn Thị Giang Thanh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3" grpId="0" animBg="1"/>
      <p:bldP spid="168984" grpId="0" animBg="1"/>
      <p:bldP spid="168984" grpId="1" animBg="1"/>
      <p:bldP spid="168984" grpId="2" animBg="1"/>
      <p:bldP spid="1689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33600" y="1630501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Chính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tả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7" descr="khung 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45720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86"/>
          <p:cNvSpPr txBox="1">
            <a:spLocks noChangeArrowheads="1"/>
          </p:cNvSpPr>
          <p:nvPr/>
        </p:nvSpPr>
        <p:spPr bwMode="auto">
          <a:xfrm>
            <a:off x="1524000" y="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9220" name="Text Box 289"/>
          <p:cNvSpPr txBox="1">
            <a:spLocks noChangeArrowheads="1"/>
          </p:cNvSpPr>
          <p:nvPr/>
        </p:nvSpPr>
        <p:spPr bwMode="auto">
          <a:xfrm>
            <a:off x="762000" y="3151525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0150" lvl="1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a)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l</a:t>
            </a:r>
            <a:r>
              <a:rPr lang="en-US" sz="4000" b="1" dirty="0" smtClean="0">
                <a:latin typeface="HP001 4 hàng" pitchFamily="34" charset="0"/>
              </a:rPr>
              <a:t> </a:t>
            </a:r>
            <a:r>
              <a:rPr lang="en-US" sz="4000" b="1" dirty="0">
                <a:latin typeface="HP001 4 hàng" pitchFamily="34" charset="0"/>
              </a:rPr>
              <a:t>hay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r>
              <a:rPr lang="en-US" sz="4000" b="1" dirty="0" smtClean="0">
                <a:latin typeface="HP001 4 hàng" pitchFamily="34" charset="0"/>
              </a:rPr>
              <a:t>?</a:t>
            </a:r>
            <a:endParaRPr lang="en-US" sz="4000" b="1" dirty="0"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hạ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…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ệnh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…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ộp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bài</a:t>
            </a:r>
            <a:endParaRPr lang="en-US" sz="4000" b="1" dirty="0" smtClean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hôm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…ọ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762000" y="8636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Điền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vào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chỗ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trống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2" name="Text Box 289"/>
          <p:cNvSpPr txBox="1">
            <a:spLocks noChangeArrowheads="1"/>
          </p:cNvSpPr>
          <p:nvPr/>
        </p:nvSpPr>
        <p:spPr bwMode="auto">
          <a:xfrm>
            <a:off x="1981200" y="4114800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l 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 Box 289"/>
          <p:cNvSpPr txBox="1">
            <a:spLocks noChangeArrowheads="1"/>
          </p:cNvSpPr>
          <p:nvPr/>
        </p:nvSpPr>
        <p:spPr bwMode="auto">
          <a:xfrm>
            <a:off x="1066800" y="4992469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1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2286000" y="590708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 Box 289"/>
          <p:cNvSpPr txBox="1">
            <a:spLocks noChangeArrowheads="1"/>
          </p:cNvSpPr>
          <p:nvPr/>
        </p:nvSpPr>
        <p:spPr bwMode="auto">
          <a:xfrm>
            <a:off x="5638800" y="4154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ang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29200" y="3200400"/>
            <a:ext cx="3962400" cy="3477875"/>
            <a:chOff x="5029200" y="3657600"/>
            <a:chExt cx="3962400" cy="3477875"/>
          </a:xfrm>
        </p:grpSpPr>
        <p:sp>
          <p:nvSpPr>
            <p:cNvPr id="18" name="Text Box 289"/>
            <p:cNvSpPr txBox="1">
              <a:spLocks noChangeArrowheads="1"/>
            </p:cNvSpPr>
            <p:nvPr/>
          </p:nvSpPr>
          <p:spPr bwMode="auto">
            <a:xfrm>
              <a:off x="5029200" y="3657600"/>
              <a:ext cx="3962400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b) 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itchFamily="34" charset="0"/>
                </a:rPr>
                <a:t>an</a:t>
              </a:r>
              <a:r>
                <a:rPr lang="en-US" sz="4000" b="1" dirty="0" smtClean="0">
                  <a:latin typeface="HP001 4 hàng" pitchFamily="34" charset="0"/>
                </a:rPr>
                <a:t> </a:t>
              </a:r>
              <a:r>
                <a:rPr lang="en-US" sz="4000" b="1" dirty="0">
                  <a:latin typeface="HP001 4 hàng" pitchFamily="34" charset="0"/>
                </a:rPr>
                <a:t>hay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ang</a:t>
              </a:r>
              <a:r>
                <a:rPr lang="en-US" sz="4000" b="1" dirty="0" smtClean="0">
                  <a:latin typeface="HP001 4 hàng" pitchFamily="34" charset="0"/>
                </a:rPr>
                <a:t>?</a:t>
              </a:r>
              <a:endParaRPr lang="en-US" sz="4000" b="1" dirty="0">
                <a:latin typeface="HP001 4 hàng" pitchFamily="34" charset="0"/>
              </a:endParaRPr>
            </a:p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- đ…..  </a:t>
              </a:r>
              <a:r>
                <a:rPr lang="en-US" sz="4000" b="1" dirty="0" err="1" smtClean="0">
                  <a:solidFill>
                    <a:srgbClr val="3333FF"/>
                  </a:solidFill>
                  <a:latin typeface="HP001 4 hàng" pitchFamily="34" charset="0"/>
                </a:rPr>
                <a:t>hoàng</a:t>
              </a:r>
              <a:endParaRPr lang="en-US" sz="4000" b="1" dirty="0">
                <a:solidFill>
                  <a:srgbClr val="3333FF"/>
                </a:solidFill>
                <a:latin typeface="HP001 4 hàng" pitchFamily="34" charset="0"/>
              </a:endParaRPr>
            </a:p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- đ….. </a:t>
              </a:r>
              <a:r>
                <a:rPr lang="en-US" sz="4000" b="1" dirty="0" err="1" smtClean="0">
                  <a:solidFill>
                    <a:srgbClr val="3333FF"/>
                  </a:solidFill>
                  <a:latin typeface="HP001 4 hàng" pitchFamily="34" charset="0"/>
                </a:rPr>
                <a:t>ông</a:t>
              </a:r>
              <a:endParaRPr lang="en-US" sz="4000" b="1" dirty="0" smtClean="0">
                <a:solidFill>
                  <a:srgbClr val="3333FF"/>
                </a:solidFill>
                <a:latin typeface="HP001 4 hàng" pitchFamily="34" charset="0"/>
              </a:endParaRPr>
            </a:p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- s…… </a:t>
              </a:r>
              <a:r>
                <a:rPr lang="en-US" sz="4000" b="1" dirty="0" err="1" smtClean="0">
                  <a:solidFill>
                    <a:srgbClr val="3333FF"/>
                  </a:solidFill>
                  <a:latin typeface="HP001 4 hàng" pitchFamily="34" charset="0"/>
                </a:rPr>
                <a:t>loáng</a:t>
              </a:r>
              <a:endParaRPr lang="en-US" sz="40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9173372">
              <a:off x="5780168" y="437136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\</a:t>
              </a: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173372">
              <a:off x="5802232" y="528576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\</a:t>
              </a: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3444997">
              <a:off x="5893491" y="638450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\</a:t>
              </a:r>
              <a:endParaRPr lang="en-US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26" name="Text Box 289"/>
          <p:cNvSpPr txBox="1">
            <a:spLocks noChangeArrowheads="1"/>
          </p:cNvSpPr>
          <p:nvPr/>
        </p:nvSpPr>
        <p:spPr bwMode="auto">
          <a:xfrm>
            <a:off x="5638800" y="50686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an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7" name="Text Box 289"/>
          <p:cNvSpPr txBox="1">
            <a:spLocks noChangeArrowheads="1"/>
          </p:cNvSpPr>
          <p:nvPr/>
        </p:nvSpPr>
        <p:spPr bwMode="auto">
          <a:xfrm>
            <a:off x="5638800" y="59830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ang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7" descr="khung 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45720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762000" y="304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3.Viết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vào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vở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chữ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tên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còn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thiếu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bảng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3200" b="1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1000" y="1447800"/>
          <a:ext cx="6477001" cy="5281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213"/>
                <a:gridCol w="2509838"/>
                <a:gridCol w="2266950"/>
              </a:tblGrid>
              <a:tr h="7098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thứ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tự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Chữ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chữ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1" y="21115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a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1" y="20499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71801" y="2514600"/>
            <a:ext cx="4191000" cy="4510444"/>
            <a:chOff x="3886200" y="2590800"/>
            <a:chExt cx="4191000" cy="4510444"/>
          </a:xfrm>
        </p:grpSpPr>
        <p:sp>
          <p:nvSpPr>
            <p:cNvPr id="24" name="TextBox 23"/>
            <p:cNvSpPr txBox="1"/>
            <p:nvPr/>
          </p:nvSpPr>
          <p:spPr>
            <a:xfrm>
              <a:off x="6172200" y="2590800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HP001 4 hàng" pitchFamily="34" charset="0"/>
                </a:rPr>
                <a:t>á</a:t>
              </a:r>
              <a:endParaRPr lang="en-US" sz="44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2200" y="3131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HP001 4 hàng" pitchFamily="34" charset="0"/>
                </a:rPr>
                <a:t>ớ</a:t>
              </a:r>
              <a:endParaRPr lang="en-US" sz="4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2400" y="36970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3333FF"/>
                  </a:solidFill>
                  <a:latin typeface="HP001 4 hàng" pitchFamily="34" charset="0"/>
                </a:rPr>
                <a:t>b</a:t>
              </a:r>
              <a:endParaRPr lang="en-US" sz="36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2400" y="4031159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3333FF"/>
                  </a:solidFill>
                  <a:latin typeface="HP001 4 hàng" pitchFamily="34" charset="0"/>
                </a:rPr>
                <a:t>c</a:t>
              </a:r>
              <a:endParaRPr lang="en-US" sz="44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7400" y="4596825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xê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hát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2400" y="5007114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d</a:t>
              </a:r>
              <a:endParaRPr lang="en-US" sz="40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2400" y="55258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3333FF"/>
                  </a:solidFill>
                  <a:latin typeface="HP001 4 hàng" pitchFamily="34" charset="0"/>
                </a:rPr>
                <a:t>đ</a:t>
              </a:r>
              <a:endParaRPr lang="en-US" sz="36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200" y="58674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3333FF"/>
                  </a:solidFill>
                  <a:latin typeface="HP001 4 hàng" pitchFamily="34" charset="0"/>
                </a:rPr>
                <a:t>e</a:t>
              </a:r>
              <a:endParaRPr lang="en-US" sz="48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6200" y="6331803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3333FF"/>
                  </a:solidFill>
                  <a:latin typeface="HP001 4 hàng" pitchFamily="34" charset="0"/>
                </a:rPr>
                <a:t>ê</a:t>
              </a:r>
              <a:endParaRPr lang="en-US" sz="44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429000" y="2235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Chính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tả</a:t>
            </a:r>
            <a:endParaRPr lang="en-US" sz="3200" b="1" dirty="0"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\Tranh, anh, khung nen\Khung\christmas-vector-borde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09664"/>
            <a:ext cx="9296400" cy="7777264"/>
          </a:xfrm>
          <a:prstGeom prst="rect">
            <a:avLst/>
          </a:prstGeom>
          <a:noFill/>
        </p:spPr>
      </p:pic>
      <p:pic>
        <p:nvPicPr>
          <p:cNvPr id="4" name="Picture 1" descr="tempimage11.tiff"/>
          <p:cNvPicPr>
            <a:picLocks/>
          </p:cNvPicPr>
          <p:nvPr/>
        </p:nvPicPr>
        <p:blipFill>
          <a:blip r:embed="rId3">
            <a:lum bright="-2000" contrast="31000"/>
          </a:blip>
          <a:srcRect/>
          <a:stretch>
            <a:fillRect/>
          </a:stretch>
        </p:blipFill>
        <p:spPr bwMode="auto">
          <a:xfrm>
            <a:off x="228600" y="1295400"/>
            <a:ext cx="8555038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5257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Cậu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bé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minh</a:t>
            </a:r>
            <a:endParaRPr lang="en-US" sz="36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04800" y="-304800"/>
            <a:ext cx="9829800" cy="7467600"/>
            <a:chOff x="-304800" y="-304800"/>
            <a:chExt cx="9829800" cy="7467600"/>
          </a:xfrm>
        </p:grpSpPr>
        <p:pic>
          <p:nvPicPr>
            <p:cNvPr id="19" name="Picture 18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228599" y="-304800"/>
              <a:ext cx="3048000" cy="3056042"/>
            </a:xfrm>
            <a:prstGeom prst="rect">
              <a:avLst/>
            </a:prstGeom>
          </p:spPr>
        </p:pic>
        <p:pic>
          <p:nvPicPr>
            <p:cNvPr id="18" name="Picture 17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419100" y="4229100"/>
              <a:ext cx="3048000" cy="2819400"/>
            </a:xfrm>
            <a:prstGeom prst="rect">
              <a:avLst/>
            </a:prstGeom>
          </p:spPr>
        </p:pic>
        <p:pic>
          <p:nvPicPr>
            <p:cNvPr id="17" name="Picture 16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96779" y="-232621"/>
              <a:ext cx="3048000" cy="3056042"/>
            </a:xfrm>
            <a:prstGeom prst="rect">
              <a:avLst/>
            </a:prstGeom>
          </p:spPr>
        </p:pic>
        <p:pic>
          <p:nvPicPr>
            <p:cNvPr id="11" name="Picture 10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4030558"/>
              <a:ext cx="3048000" cy="3056042"/>
            </a:xfrm>
            <a:prstGeom prst="rect">
              <a:avLst/>
            </a:prstGeom>
          </p:spPr>
        </p:pic>
      </p:grp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29000" y="69598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Chính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tả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819400" y="12192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Cậu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minh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52400" y="1752600"/>
            <a:ext cx="899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latin typeface="HP001 4 hàng" pitchFamily="34" charset="0"/>
              </a:rPr>
              <a:t>Hôm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sau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nhà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vua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người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đem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đến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một</a:t>
            </a:r>
            <a:r>
              <a:rPr lang="en-US" sz="3200" b="1" dirty="0" smtClean="0">
                <a:latin typeface="HP001 4 hàng" pitchFamily="34" charset="0"/>
              </a:rPr>
              <a:t> con </a:t>
            </a:r>
            <a:r>
              <a:rPr lang="en-US" sz="3200" b="1" dirty="0" err="1" smtClean="0">
                <a:latin typeface="HP001 4 hàng" pitchFamily="34" charset="0"/>
              </a:rPr>
              <a:t>chim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sẻ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nhỏ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bảo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cậu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bé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làm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mâm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cỗ.Cậu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bé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đưa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sứ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giả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một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chiếc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kim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khâu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nói</a:t>
            </a:r>
            <a:r>
              <a:rPr lang="en-US" sz="3200" b="1" dirty="0" smtClean="0">
                <a:latin typeface="HP001 4 hàng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Xin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ông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về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tâu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Đức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Vua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rèn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tôi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chiếc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kim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này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thành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một</a:t>
            </a:r>
            <a:r>
              <a:rPr lang="en-US" sz="3200" b="1" dirty="0" smtClean="0">
                <a:latin typeface="HP001 4 hàng" pitchFamily="34" charset="0"/>
              </a:rPr>
              <a:t> con </a:t>
            </a:r>
            <a:r>
              <a:rPr lang="en-US" sz="3200" b="1" dirty="0" err="1" smtClean="0">
                <a:latin typeface="HP001 4 hàng" pitchFamily="34" charset="0"/>
              </a:rPr>
              <a:t>dao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thật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sắc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để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xẻ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thịt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chim</a:t>
            </a:r>
            <a:r>
              <a:rPr lang="en-US" sz="3200" b="1" dirty="0" smtClean="0">
                <a:latin typeface="HP001 4 hàng" pitchFamily="34" charset="0"/>
              </a:rPr>
              <a:t>.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33400" y="17526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H                                               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152400" y="1752600"/>
            <a:ext cx="899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H</a:t>
            </a:r>
            <a:r>
              <a:rPr lang="en-US" sz="3200" b="1" dirty="0" err="1" smtClean="0">
                <a:latin typeface="HP001 4 hàng" pitchFamily="34" charset="0"/>
              </a:rPr>
              <a:t>ôm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sau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nhà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vua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người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đem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đến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một</a:t>
            </a:r>
            <a:r>
              <a:rPr lang="en-US" sz="3200" b="1" dirty="0" smtClean="0">
                <a:latin typeface="HP001 4 hàng" pitchFamily="34" charset="0"/>
              </a:rPr>
              <a:t> con </a:t>
            </a:r>
            <a:r>
              <a:rPr lang="en-US" sz="3200" b="1" dirty="0" err="1" smtClean="0">
                <a:latin typeface="HP001 4 hàng" pitchFamily="34" charset="0"/>
              </a:rPr>
              <a:t>chim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sẻ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nhỏ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bảo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cậu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bé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làm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mâm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cỗ.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</a:t>
            </a:r>
            <a:r>
              <a:rPr lang="en-US" sz="3200" b="1" dirty="0" err="1" smtClean="0">
                <a:latin typeface="HP001 4 hàng" pitchFamily="34" charset="0"/>
              </a:rPr>
              <a:t>ậu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bé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đưa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sứ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giả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một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chiếc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kim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khâu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nói</a:t>
            </a:r>
            <a:r>
              <a:rPr lang="en-US" sz="3200" b="1" dirty="0" smtClean="0">
                <a:latin typeface="HP001 4 hàng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sz="3200" b="1" dirty="0" err="1" smtClean="0">
                <a:latin typeface="HP001 4 hàng" pitchFamily="34" charset="0"/>
              </a:rPr>
              <a:t>in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ông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về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tâu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</a:t>
            </a:r>
            <a:r>
              <a:rPr lang="en-US" sz="3200" b="1" dirty="0" err="1" smtClean="0">
                <a:latin typeface="HP001 4 hàng" pitchFamily="34" charset="0"/>
              </a:rPr>
              <a:t>ức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V</a:t>
            </a:r>
            <a:r>
              <a:rPr lang="en-US" sz="3200" b="1" dirty="0" err="1" smtClean="0">
                <a:latin typeface="HP001 4 hàng" pitchFamily="34" charset="0"/>
              </a:rPr>
              <a:t>ua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rèn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tôi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chiếc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kim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này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thành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một</a:t>
            </a:r>
            <a:r>
              <a:rPr lang="en-US" sz="3200" b="1" dirty="0" smtClean="0">
                <a:latin typeface="HP001 4 hàng" pitchFamily="34" charset="0"/>
              </a:rPr>
              <a:t> con </a:t>
            </a:r>
            <a:r>
              <a:rPr lang="en-US" sz="3200" b="1" dirty="0" err="1" smtClean="0">
                <a:latin typeface="HP001 4 hàng" pitchFamily="34" charset="0"/>
              </a:rPr>
              <a:t>dao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thật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sắc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để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xẻ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thịt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chim</a:t>
            </a:r>
            <a:r>
              <a:rPr lang="en-US" sz="3200" b="1" dirty="0" smtClean="0">
                <a:latin typeface="HP001 4 hàng" pitchFamily="34" charset="0"/>
              </a:rPr>
              <a:t>.</a:t>
            </a:r>
            <a:endParaRPr lang="en-US" sz="2800" b="1" dirty="0">
              <a:latin typeface="HP001 4 hàn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8" name="Picture 1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0"/>
            <a:ext cx="52959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1400" y="4267200"/>
            <a:ext cx="2362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971800" y="1295400"/>
            <a:ext cx="3429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chim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sẻ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sứ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giả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Xẻ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thịt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LF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54102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FF3300"/>
                </a:solidFill>
              </a:rPr>
              <a:t>Viết từ khó:</a:t>
            </a:r>
          </a:p>
        </p:txBody>
      </p:sp>
      <p:sp>
        <p:nvSpPr>
          <p:cNvPr id="512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276600" y="1981200"/>
            <a:ext cx="3429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>
                <a:solidFill>
                  <a:schemeClr val="bg1"/>
                </a:solidFill>
                <a:latin typeface="HP001 4 hàng" pitchFamily="34" charset="0"/>
              </a:rPr>
              <a:t>mèo mướp</a:t>
            </a:r>
          </a:p>
          <a:p>
            <a:pPr>
              <a:lnSpc>
                <a:spcPct val="150000"/>
              </a:lnSpc>
            </a:pPr>
            <a:r>
              <a:rPr lang="en-US" sz="5400" b="1">
                <a:solidFill>
                  <a:schemeClr val="bg1"/>
                </a:solidFill>
                <a:latin typeface="HP001 4 hàng" pitchFamily="34" charset="0"/>
              </a:rPr>
              <a:t>la đà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ELF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048000" y="2133600"/>
            <a:ext cx="35814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sứ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giả</a:t>
            </a:r>
            <a:endParaRPr lang="en-US" sz="5400" b="1" dirty="0" smtClean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xẻ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thịt</a:t>
            </a: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5" descr="tu_the_ngoi_viet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14800"/>
            <a:ext cx="2133600" cy="24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71628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Lưng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thẳng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không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ngực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vào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bàn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Đầu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hơi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cúi</a:t>
            </a:r>
            <a:r>
              <a:rPr lang="en-US" sz="2800" b="1" dirty="0" smtClean="0">
                <a:solidFill>
                  <a:schemeClr val="accent2"/>
                </a:solidFill>
              </a:rPr>
              <a:t>. </a:t>
            </a:r>
            <a:r>
              <a:rPr lang="en-US" sz="2800" b="1" dirty="0" err="1" smtClean="0">
                <a:solidFill>
                  <a:schemeClr val="accent2"/>
                </a:solidFill>
              </a:rPr>
              <a:t>Mắt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cách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khoảng</a:t>
            </a:r>
            <a:r>
              <a:rPr lang="en-US" sz="2800" b="1" dirty="0" smtClean="0">
                <a:solidFill>
                  <a:schemeClr val="accent2"/>
                </a:solidFill>
              </a:rPr>
              <a:t> 25cm.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Tay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trái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nhẹ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lên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mép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giữ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Hai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chân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song </a:t>
            </a:r>
            <a:r>
              <a:rPr lang="en-US" sz="2800" b="1" dirty="0" err="1" smtClean="0">
                <a:solidFill>
                  <a:schemeClr val="accent2"/>
                </a:solidFill>
              </a:rPr>
              <a:t>song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thoải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mái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476250"/>
          </a:xfrm>
          <a:noFill/>
        </p:spPr>
        <p:txBody>
          <a:bodyPr/>
          <a:lstStyle/>
          <a:p>
            <a:fld id="{0D461979-7429-4B64-88DD-F3B3DE3CFBED}" type="slidenum">
              <a:rPr lang="en-US" smtClean="0"/>
              <a:pPr/>
              <a:t>9</a:t>
            </a:fld>
            <a:endParaRPr lang="en-US" smtClean="0"/>
          </a:p>
        </p:txBody>
      </p:sp>
      <p:grpSp>
        <p:nvGrpSpPr>
          <p:cNvPr id="2" name="Group 924"/>
          <p:cNvGrpSpPr>
            <a:grpSpLocks/>
          </p:cNvGrpSpPr>
          <p:nvPr/>
        </p:nvGrpSpPr>
        <p:grpSpPr bwMode="auto">
          <a:xfrm>
            <a:off x="0" y="0"/>
            <a:ext cx="9143997" cy="6858000"/>
            <a:chOff x="609600" y="1360488"/>
            <a:chExt cx="6465885" cy="459898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1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10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7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8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9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0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1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2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3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090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5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6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7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8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9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0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1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07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3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4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5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6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7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8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9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0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1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2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3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4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5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6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7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054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9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0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1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2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3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4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5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042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7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8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9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0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1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2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3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2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4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1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0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0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9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0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9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6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7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8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3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5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6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7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1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2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4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6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5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9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1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2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4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20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9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6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7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8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9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0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1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2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8919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1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4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5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6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7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8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9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0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90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9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0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2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4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5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7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8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895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7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0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1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2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3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4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5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6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88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5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6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8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9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0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1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2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3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4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87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3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4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5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6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7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8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9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0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1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2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85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1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2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4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5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6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7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8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9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0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81"/>
              <p:cNvGrpSpPr>
                <a:grpSpLocks/>
              </p:cNvGrpSpPr>
              <p:nvPr/>
            </p:nvGrpSpPr>
            <p:grpSpPr bwMode="auto">
              <a:xfrm>
                <a:off x="1206" y="3709"/>
                <a:ext cx="10184" cy="1440"/>
                <a:chOff x="1206" y="10620"/>
                <a:chExt cx="10184" cy="1440"/>
              </a:xfrm>
            </p:grpSpPr>
            <p:grpSp>
              <p:nvGrpSpPr>
                <p:cNvPr id="28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4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8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9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0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1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295"/>
                <p:cNvGrpSpPr>
                  <a:grpSpLocks/>
                </p:cNvGrpSpPr>
                <p:nvPr/>
              </p:nvGrpSpPr>
              <p:grpSpPr bwMode="auto">
                <a:xfrm>
                  <a:off x="2656" y="10620"/>
                  <a:ext cx="1484" cy="1440"/>
                  <a:chOff x="10064" y="12238"/>
                  <a:chExt cx="1575" cy="1440"/>
                </a:xfrm>
              </p:grpSpPr>
              <p:sp>
                <p:nvSpPr>
                  <p:cNvPr id="8835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6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7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8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1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3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4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5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67" y="12238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23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5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6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9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11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2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3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4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5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6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7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8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9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0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1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2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2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8799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0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1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2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3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3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87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8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9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0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1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3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4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5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6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7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8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5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75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6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7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8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9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196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8197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748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9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0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1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2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3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4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5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6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7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8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9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8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736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8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9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1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2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3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4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5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6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7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9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724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5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6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7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9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0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1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2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3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4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5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0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712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4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5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7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8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9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0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1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1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70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1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3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1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6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1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2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3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4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5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6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7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8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9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676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8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9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1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2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3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4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5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6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7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05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64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5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6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7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8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9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0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1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2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3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4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5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6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52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3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4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5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6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7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8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9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7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40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1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2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3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4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8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9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0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8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2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9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0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1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2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3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4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5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6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7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8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9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9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16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7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8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9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0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1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2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3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4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5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6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7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0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0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5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6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7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8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9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0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1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2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3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4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5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1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592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3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4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5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6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7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8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9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0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1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2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3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12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8213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565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7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1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553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4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541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529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0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517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1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4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5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6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8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8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505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8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5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9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493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8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0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4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0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21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81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2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3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4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5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6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7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8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9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0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1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2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2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69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0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1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2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3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4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5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6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7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8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9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0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3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57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8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9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0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1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2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4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5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7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8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4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45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6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7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8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9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0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1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2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3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4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5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6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5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33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4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5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6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7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0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3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4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21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2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3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4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5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7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8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9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0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1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2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5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09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0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1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2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3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5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6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8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9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0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396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8397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382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3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4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8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9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0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1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2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3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8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370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1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2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3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4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5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7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8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9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0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1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9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358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9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2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5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9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0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346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5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6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7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1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334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2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322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3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310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6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4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405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98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9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0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1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2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3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4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5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6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7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8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9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6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86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7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8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9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0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1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2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3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6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7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7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74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5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6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7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8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9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0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1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2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3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4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5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8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62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3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4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5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6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9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0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1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2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3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7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50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3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4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8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38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2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3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5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6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9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2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860" name="Group 1859"/>
          <p:cNvGrpSpPr/>
          <p:nvPr/>
        </p:nvGrpSpPr>
        <p:grpSpPr>
          <a:xfrm>
            <a:off x="228600" y="1038334"/>
            <a:ext cx="9448800" cy="3274115"/>
            <a:chOff x="228600" y="1038334"/>
            <a:chExt cx="9448800" cy="3274115"/>
          </a:xfrm>
        </p:grpSpPr>
        <p:sp>
          <p:nvSpPr>
            <p:cNvPr id="926" name="TextBox 5"/>
            <p:cNvSpPr txBox="1">
              <a:spLocks noChangeArrowheads="1"/>
            </p:cNvSpPr>
            <p:nvPr/>
          </p:nvSpPr>
          <p:spPr bwMode="auto">
            <a:xfrm>
              <a:off x="685800" y="3781534"/>
              <a:ext cx="88392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này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thành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một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con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dao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thật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sắc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để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xẻ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thịt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chim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.</a:t>
              </a:r>
              <a:endParaRPr lang="en-US" sz="2850" b="1" dirty="0">
                <a:solidFill>
                  <a:srgbClr val="481F67"/>
                </a:solidFill>
                <a:latin typeface="HP001 5H" pitchFamily="34" charset="0"/>
                <a:cs typeface="HP001 5H" pitchFamily="34" charset="0"/>
              </a:endParaRPr>
            </a:p>
          </p:txBody>
        </p:sp>
        <p:sp>
          <p:nvSpPr>
            <p:cNvPr id="927" name="TextBox 5"/>
            <p:cNvSpPr txBox="1">
              <a:spLocks noChangeArrowheads="1"/>
            </p:cNvSpPr>
            <p:nvPr/>
          </p:nvSpPr>
          <p:spPr bwMode="auto">
            <a:xfrm>
              <a:off x="762000" y="3095734"/>
              <a:ext cx="86868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ea typeface="Tahoma" pitchFamily="34" charset="0"/>
                  <a:cs typeface="HP001 5H" pitchFamily="34" charset="0"/>
                </a:rPr>
                <a:t> -</a:t>
              </a:r>
              <a:r>
                <a:rPr lang="en-US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 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Xin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ông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về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tâu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Đức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Vua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rèn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cho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tôi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chiếc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kim</a:t>
              </a:r>
              <a:endParaRPr lang="en-US" sz="2850" b="1" dirty="0">
                <a:solidFill>
                  <a:srgbClr val="481F67"/>
                </a:solidFill>
                <a:latin typeface="HP001 5H" pitchFamily="34" charset="0"/>
                <a:cs typeface="HP001 5H" pitchFamily="34" charset="0"/>
              </a:endParaRPr>
            </a:p>
          </p:txBody>
        </p:sp>
        <p:sp>
          <p:nvSpPr>
            <p:cNvPr id="928" name="TextBox 5"/>
            <p:cNvSpPr txBox="1">
              <a:spLocks noChangeArrowheads="1"/>
            </p:cNvSpPr>
            <p:nvPr/>
          </p:nvSpPr>
          <p:spPr bwMode="auto">
            <a:xfrm>
              <a:off x="685800" y="2409934"/>
              <a:ext cx="86868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cho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sứ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giả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một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chiếc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kim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khâu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nói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:</a:t>
              </a:r>
            </a:p>
          </p:txBody>
        </p:sp>
        <p:sp>
          <p:nvSpPr>
            <p:cNvPr id="929" name="TextBox 5"/>
            <p:cNvSpPr txBox="1">
              <a:spLocks noChangeArrowheads="1"/>
            </p:cNvSpPr>
            <p:nvPr/>
          </p:nvSpPr>
          <p:spPr bwMode="auto">
            <a:xfrm>
              <a:off x="609600" y="1722546"/>
              <a:ext cx="88392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chim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sẻ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nhỏ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bảo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cậu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bé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làm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ba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mâm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cỗ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Cậu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bé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ddưa</a:t>
              </a:r>
              <a:endParaRPr lang="en-US" sz="2850" b="1" dirty="0">
                <a:solidFill>
                  <a:srgbClr val="481F67"/>
                </a:solidFill>
                <a:latin typeface="HP001 5H" pitchFamily="34" charset="0"/>
                <a:cs typeface="HP001 5H" pitchFamily="34" charset="0"/>
              </a:endParaRPr>
            </a:p>
          </p:txBody>
        </p:sp>
        <p:sp>
          <p:nvSpPr>
            <p:cNvPr id="930" name="TextBox 5"/>
            <p:cNvSpPr txBox="1">
              <a:spLocks noChangeArrowheads="1"/>
            </p:cNvSpPr>
            <p:nvPr/>
          </p:nvSpPr>
          <p:spPr bwMode="auto">
            <a:xfrm>
              <a:off x="228600" y="1038334"/>
              <a:ext cx="94488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    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Hôm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sau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nhà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vua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cho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người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đem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đến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một</a:t>
              </a: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con</a:t>
              </a:r>
            </a:p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HP001 5H" pitchFamily="34" charset="0"/>
                  <a:cs typeface="HP001 5H" pitchFamily="34" charset="0"/>
                </a:rPr>
                <a:t> </a:t>
              </a:r>
              <a:endParaRPr lang="en-US" sz="2850" b="1" dirty="0">
                <a:solidFill>
                  <a:srgbClr val="481F67"/>
                </a:solidFill>
                <a:latin typeface="HP001 5H" pitchFamily="34" charset="0"/>
                <a:cs typeface="HP001 5H" pitchFamily="34" charset="0"/>
              </a:endParaRPr>
            </a:p>
          </p:txBody>
        </p:sp>
      </p:grp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2438400" y="336187"/>
            <a:ext cx="38100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50" b="1" dirty="0" err="1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Cậu</a:t>
            </a:r>
            <a:r>
              <a:rPr lang="en-US" sz="285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bé</a:t>
            </a:r>
            <a:r>
              <a:rPr lang="en-US" sz="285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thông</a:t>
            </a:r>
            <a:r>
              <a:rPr lang="en-US" sz="285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 minh</a:t>
            </a:r>
            <a:endParaRPr lang="en-US" sz="285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cxnSp>
        <p:nvCxnSpPr>
          <p:cNvPr id="935" name="Straight Connector 934"/>
          <p:cNvCxnSpPr>
            <a:stCxn id="8939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9" name="TextBox 1858"/>
          <p:cNvSpPr txBox="1"/>
          <p:nvPr/>
        </p:nvSpPr>
        <p:spPr>
          <a:xfrm>
            <a:off x="1143000" y="685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" grpId="0"/>
      <p:bldP spid="185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2553449</TotalTime>
  <Words>683</Words>
  <Application>Microsoft Office PowerPoint</Application>
  <PresentationFormat>On-screen Show (4:3)</PresentationFormat>
  <Paragraphs>110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Viết từ khó:</vt:lpstr>
      <vt:lpstr>Slide 7</vt:lpstr>
      <vt:lpstr>- Lưng thẳng, không tì ngực vào bàn. - Đầu hơi cúi. Mắt cách vở khoảng 25cm. - Tay trái tì nhẹ lên mép vở để giữ. - Hai chân để song song, thoải mái.</vt:lpstr>
      <vt:lpstr>Slide 9</vt:lpstr>
      <vt:lpstr>Slide 10</vt:lpstr>
      <vt:lpstr>Slide 11</vt:lpstr>
      <vt:lpstr>Slide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3a5</cp:lastModifiedBy>
  <cp:revision>198</cp:revision>
  <dcterms:created xsi:type="dcterms:W3CDTF">2009-11-02T13:43:18Z</dcterms:created>
  <dcterms:modified xsi:type="dcterms:W3CDTF">2018-08-14T05:18:55Z</dcterms:modified>
</cp:coreProperties>
</file>